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65" r:id="rId3"/>
    <p:sldId id="364" r:id="rId4"/>
    <p:sldId id="351" r:id="rId5"/>
    <p:sldId id="353" r:id="rId6"/>
    <p:sldId id="352" r:id="rId7"/>
    <p:sldId id="357" r:id="rId8"/>
    <p:sldId id="358" r:id="rId9"/>
    <p:sldId id="359" r:id="rId10"/>
    <p:sldId id="360" r:id="rId11"/>
    <p:sldId id="354" r:id="rId12"/>
    <p:sldId id="355" r:id="rId13"/>
    <p:sldId id="356" r:id="rId14"/>
    <p:sldId id="361" r:id="rId15"/>
    <p:sldId id="366" r:id="rId16"/>
    <p:sldId id="362" r:id="rId17"/>
    <p:sldId id="34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hooltv.nl/video/histoclips-nederlands-indi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Machthebbers in Europa</a:t>
            </a:r>
            <a:endParaRPr lang="nl-NL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Regenten en Vorsten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1600 – 1700 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 descr="Lodewijk X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6"/>
            <a:ext cx="2756879" cy="3919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116632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/>
              <a:t>Atletico</a:t>
            </a:r>
            <a:r>
              <a:rPr lang="nl-NL" sz="4000" b="1" dirty="0" smtClean="0"/>
              <a:t> Madrid wil baby contract geven</a:t>
            </a:r>
          </a:p>
          <a:p>
            <a:endParaRPr lang="nl-NL" sz="2800" dirty="0" smtClean="0"/>
          </a:p>
          <a:p>
            <a:r>
              <a:rPr lang="nl-NL" sz="2800" dirty="0" err="1" smtClean="0"/>
              <a:t>Atletico</a:t>
            </a:r>
            <a:r>
              <a:rPr lang="nl-NL" sz="2800" dirty="0" smtClean="0"/>
              <a:t> Madrid staat op het punt een pasgeboren baby onder contract te leggen. Het is namelijk de toekomstige zoon van </a:t>
            </a:r>
            <a:r>
              <a:rPr lang="nl-NL" sz="2800" dirty="0" err="1" smtClean="0"/>
              <a:t>Sergio</a:t>
            </a:r>
            <a:r>
              <a:rPr lang="nl-NL" sz="2800" dirty="0" smtClean="0"/>
              <a:t> </a:t>
            </a:r>
            <a:r>
              <a:rPr lang="nl-NL" sz="2800" dirty="0" err="1" smtClean="0"/>
              <a:t>Agüero</a:t>
            </a:r>
            <a:r>
              <a:rPr lang="nl-NL" sz="2800" dirty="0" smtClean="0"/>
              <a:t> en dus de kleinzoon van </a:t>
            </a:r>
            <a:r>
              <a:rPr lang="nl-NL" sz="2800" dirty="0" err="1" smtClean="0"/>
              <a:t>Maradona</a:t>
            </a:r>
            <a:r>
              <a:rPr lang="nl-NL" sz="2800" dirty="0" smtClean="0"/>
              <a:t>.</a:t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err="1" smtClean="0"/>
              <a:t>Gannina</a:t>
            </a:r>
            <a:r>
              <a:rPr lang="nl-NL" sz="2800" dirty="0" smtClean="0"/>
              <a:t>, de dochter van </a:t>
            </a:r>
            <a:r>
              <a:rPr lang="nl-NL" sz="2800" dirty="0" err="1" smtClean="0"/>
              <a:t>Maradona</a:t>
            </a:r>
            <a:r>
              <a:rPr lang="nl-NL" sz="2800" dirty="0" smtClean="0"/>
              <a:t>, is zwanger van </a:t>
            </a:r>
            <a:r>
              <a:rPr lang="nl-NL" sz="2800" dirty="0" err="1" smtClean="0"/>
              <a:t>Agüero</a:t>
            </a:r>
            <a:r>
              <a:rPr lang="nl-NL" sz="2800" dirty="0" smtClean="0"/>
              <a:t>. Het koppel verwacht hun eerste kindje in februari. Toen dat nieuws in de wandelgangen doordrong, was voorzitter </a:t>
            </a:r>
            <a:r>
              <a:rPr lang="nl-NL" sz="2800" dirty="0" err="1" smtClean="0"/>
              <a:t>Enrique</a:t>
            </a:r>
            <a:r>
              <a:rPr lang="nl-NL" sz="2800" dirty="0" smtClean="0"/>
              <a:t> </a:t>
            </a:r>
            <a:r>
              <a:rPr lang="nl-NL" sz="2800" dirty="0" err="1" smtClean="0"/>
              <a:t>Cerezo</a:t>
            </a:r>
            <a:r>
              <a:rPr lang="nl-NL" sz="2800" dirty="0" smtClean="0"/>
              <a:t> er als de kippen bij. "</a:t>
            </a:r>
            <a:r>
              <a:rPr lang="nl-NL" sz="2800" i="1" dirty="0" smtClean="0"/>
              <a:t>Hij wordt onze jongste aanwinst </a:t>
            </a:r>
            <a:r>
              <a:rPr lang="nl-NL" sz="2800" i="1" dirty="0" err="1" smtClean="0"/>
              <a:t>allertijden</a:t>
            </a:r>
            <a:r>
              <a:rPr lang="nl-NL" sz="2800" i="1" dirty="0" smtClean="0"/>
              <a:t>!</a:t>
            </a:r>
            <a:r>
              <a:rPr lang="nl-NL" sz="2800" dirty="0" smtClean="0"/>
              <a:t>", schreeuwde hij het uit.</a:t>
            </a:r>
          </a:p>
          <a:p>
            <a:r>
              <a:rPr lang="nl-NL" sz="2000" dirty="0" smtClean="0"/>
              <a:t> </a:t>
            </a:r>
          </a:p>
          <a:p>
            <a:r>
              <a:rPr lang="nl-NL" sz="2000" i="1" dirty="0" smtClean="0"/>
              <a:t>Bron: Het Laatste Nieuws, 3 oktober 2008</a:t>
            </a:r>
            <a:endParaRPr lang="nl-NL" sz="2000" dirty="0" smtClean="0"/>
          </a:p>
          <a:p>
            <a:endParaRPr lang="nl-NL" dirty="0"/>
          </a:p>
        </p:txBody>
      </p:sp>
      <p:pic>
        <p:nvPicPr>
          <p:cNvPr id="4" name="Afbeelding 3" descr="Benjamin Aguer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797152"/>
            <a:ext cx="1693292" cy="183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550" y="5013325"/>
            <a:ext cx="151288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Gewesten</a:t>
            </a:r>
          </a:p>
        </p:txBody>
      </p:sp>
      <p:sp>
        <p:nvSpPr>
          <p:cNvPr id="4" name="PIJL-OMHOOG 3"/>
          <p:cNvSpPr/>
          <p:nvPr/>
        </p:nvSpPr>
        <p:spPr>
          <a:xfrm>
            <a:off x="1635125" y="4060825"/>
            <a:ext cx="288925" cy="936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331913" y="3052763"/>
            <a:ext cx="3024187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Gewestelijke Staten</a:t>
            </a:r>
          </a:p>
          <a:p>
            <a:pPr algn="ctr">
              <a:defRPr/>
            </a:pPr>
            <a:r>
              <a:rPr lang="nl-NL" i="1" dirty="0"/>
              <a:t>Bepalen eigen wetten en regels</a:t>
            </a:r>
          </a:p>
        </p:txBody>
      </p:sp>
      <p:sp>
        <p:nvSpPr>
          <p:cNvPr id="7" name="Rechthoek 6"/>
          <p:cNvSpPr/>
          <p:nvPr/>
        </p:nvSpPr>
        <p:spPr>
          <a:xfrm>
            <a:off x="1352550" y="1052513"/>
            <a:ext cx="30241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Staten-Generaal</a:t>
            </a:r>
          </a:p>
          <a:p>
            <a:pPr algn="ctr">
              <a:defRPr/>
            </a:pPr>
            <a:r>
              <a:rPr lang="nl-NL" i="1" dirty="0"/>
              <a:t>Buitenlandse politiek en defensie</a:t>
            </a:r>
            <a:endParaRPr lang="nl-NL" sz="2400" b="1" dirty="0"/>
          </a:p>
        </p:txBody>
      </p:sp>
      <p:sp>
        <p:nvSpPr>
          <p:cNvPr id="8" name="Rechthoek 7"/>
          <p:cNvSpPr/>
          <p:nvPr/>
        </p:nvSpPr>
        <p:spPr>
          <a:xfrm>
            <a:off x="5651500" y="1052513"/>
            <a:ext cx="30241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Stadhouder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i="1" dirty="0"/>
              <a:t>Prins van Oranje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i="1" dirty="0"/>
              <a:t>Legeraanvoerder</a:t>
            </a:r>
          </a:p>
        </p:txBody>
      </p:sp>
      <p:sp>
        <p:nvSpPr>
          <p:cNvPr id="9" name="PIJL-OMHOOG 8"/>
          <p:cNvSpPr/>
          <p:nvPr/>
        </p:nvSpPr>
        <p:spPr>
          <a:xfrm>
            <a:off x="2676525" y="2060575"/>
            <a:ext cx="287338" cy="985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-LINKS en -RECHTS 9"/>
          <p:cNvSpPr/>
          <p:nvPr/>
        </p:nvSpPr>
        <p:spPr>
          <a:xfrm>
            <a:off x="4360863" y="1304925"/>
            <a:ext cx="1274762" cy="5032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059113" y="5002213"/>
            <a:ext cx="1512887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Steden</a:t>
            </a:r>
          </a:p>
        </p:txBody>
      </p:sp>
      <p:sp>
        <p:nvSpPr>
          <p:cNvPr id="12" name="PIJL-OMHOOG 11"/>
          <p:cNvSpPr/>
          <p:nvPr/>
        </p:nvSpPr>
        <p:spPr>
          <a:xfrm>
            <a:off x="3671888" y="4060825"/>
            <a:ext cx="287337" cy="936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5" name="Rechte verbindingslijn 14"/>
          <p:cNvCxnSpPr>
            <a:stCxn id="8" idx="2"/>
          </p:cNvCxnSpPr>
          <p:nvPr/>
        </p:nvCxnSpPr>
        <p:spPr>
          <a:xfrm>
            <a:off x="7164388" y="2060575"/>
            <a:ext cx="0" cy="33131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4572000" y="5373688"/>
            <a:ext cx="25923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7308850" y="3860800"/>
            <a:ext cx="1835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Benoemt burgemeesters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3929063" y="4375150"/>
            <a:ext cx="1366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rijke burgers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1042988" y="4384675"/>
            <a:ext cx="592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897188" y="476250"/>
            <a:ext cx="52562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HEEFT DE MACHT????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79512" y="1052736"/>
            <a:ext cx="3765178" cy="13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Staten-Generaal</a:t>
            </a:r>
          </a:p>
          <a:p>
            <a:pPr algn="ctr">
              <a:defRPr/>
            </a:pPr>
            <a:r>
              <a:rPr lang="nl-NL" i="1" dirty="0" smtClean="0"/>
              <a:t>Regenten = rijke burgers</a:t>
            </a:r>
          </a:p>
          <a:p>
            <a:pPr algn="ctr">
              <a:defRPr/>
            </a:pPr>
            <a:r>
              <a:rPr lang="nl-NL" b="1" i="1" dirty="0" smtClean="0">
                <a:solidFill>
                  <a:srgbClr val="FFFF00"/>
                </a:solidFill>
              </a:rPr>
              <a:t>Willen vrede = beter voor de handel</a:t>
            </a:r>
          </a:p>
        </p:txBody>
      </p:sp>
      <p:sp>
        <p:nvSpPr>
          <p:cNvPr id="8" name="Rechthoek 7"/>
          <p:cNvSpPr/>
          <p:nvPr/>
        </p:nvSpPr>
        <p:spPr>
          <a:xfrm>
            <a:off x="5320020" y="1052512"/>
            <a:ext cx="3779912" cy="129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Stadhouder</a:t>
            </a:r>
          </a:p>
          <a:p>
            <a:pPr marL="285750" indent="-285750" algn="ctr">
              <a:defRPr/>
            </a:pPr>
            <a:r>
              <a:rPr lang="nl-NL" i="1" dirty="0"/>
              <a:t>Prins van </a:t>
            </a:r>
            <a:r>
              <a:rPr lang="nl-NL" i="1" dirty="0" smtClean="0"/>
              <a:t>Oranje = Legeraanvoerder</a:t>
            </a:r>
          </a:p>
          <a:p>
            <a:pPr marL="285750" indent="-285750" algn="ctr">
              <a:defRPr/>
            </a:pPr>
            <a:r>
              <a:rPr lang="nl-NL" b="1" i="1" dirty="0" smtClean="0">
                <a:solidFill>
                  <a:srgbClr val="FFFF00"/>
                </a:solidFill>
              </a:rPr>
              <a:t>Wil oorlog = beter voor zijn aanzien</a:t>
            </a:r>
            <a:endParaRPr lang="nl-NL" b="1" i="1" dirty="0">
              <a:solidFill>
                <a:srgbClr val="FFFF00"/>
              </a:solidFill>
            </a:endParaRPr>
          </a:p>
        </p:txBody>
      </p:sp>
      <p:sp>
        <p:nvSpPr>
          <p:cNvPr id="10" name="PIJL-LINKS en -RECHTS 9"/>
          <p:cNvSpPr/>
          <p:nvPr/>
        </p:nvSpPr>
        <p:spPr>
          <a:xfrm>
            <a:off x="3995936" y="1340768"/>
            <a:ext cx="1274762" cy="5032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2339752" y="188640"/>
            <a:ext cx="52562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HEEFT DE MACHT????</a:t>
            </a:r>
          </a:p>
        </p:txBody>
      </p:sp>
      <p:pic>
        <p:nvPicPr>
          <p:cNvPr id="22" name="Afbeelding 21" descr="Maur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564904"/>
            <a:ext cx="2743952" cy="3758382"/>
          </a:xfrm>
          <a:prstGeom prst="rect">
            <a:avLst/>
          </a:prstGeom>
        </p:spPr>
      </p:pic>
      <p:pic>
        <p:nvPicPr>
          <p:cNvPr id="23" name="Afbeelding 22" descr="Van Oldenbarneveld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36912"/>
            <a:ext cx="3267075" cy="3429000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5796136" y="5877272"/>
            <a:ext cx="3116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Prins Maurits</a:t>
            </a:r>
            <a:endParaRPr lang="nl-NL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0" y="5883178"/>
            <a:ext cx="4826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Van </a:t>
            </a:r>
            <a:r>
              <a:rPr lang="nl-NL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Oldenbarneveldt</a:t>
            </a:r>
            <a:endParaRPr lang="nl-NL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PIJL-LINKS en -RECHTS 25"/>
          <p:cNvSpPr/>
          <p:nvPr/>
        </p:nvSpPr>
        <p:spPr>
          <a:xfrm>
            <a:off x="3851920" y="3356992"/>
            <a:ext cx="2088232" cy="11521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machtsstrijd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835696" y="188640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is een periode van vrede met Spanje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07504" y="188640"/>
            <a:ext cx="9036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Moet het vrede blijven of moet de oorlog hervat worden?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 animBg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an Oldenbarneveldt zwa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340768"/>
            <a:ext cx="2381259" cy="5013176"/>
          </a:xfrm>
          <a:prstGeom prst="rect">
            <a:avLst/>
          </a:prstGeom>
        </p:spPr>
      </p:pic>
      <p:pic>
        <p:nvPicPr>
          <p:cNvPr id="5" name="Afbeelding 4" descr="Onthoofding Van Oldenbarneveld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340768"/>
            <a:ext cx="6408713" cy="50076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1619: Van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Oldenbarneveldt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onthoofd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Onthoofding Van Oldenbarneveld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99482"/>
            <a:ext cx="8229600" cy="4327398"/>
          </a:xfrm>
        </p:spPr>
      </p:pic>
      <p:sp>
        <p:nvSpPr>
          <p:cNvPr id="7" name="Rechthoek 6"/>
          <p:cNvSpPr/>
          <p:nvPr/>
        </p:nvSpPr>
        <p:spPr>
          <a:xfrm>
            <a:off x="827584" y="1916832"/>
            <a:ext cx="750314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Prins Maurits wint de machtsstrijd</a:t>
            </a:r>
          </a:p>
          <a:p>
            <a:pPr algn="ctr"/>
            <a:r>
              <a:rPr lang="nl-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Voorlopig is de stadhouder </a:t>
            </a:r>
          </a:p>
          <a:p>
            <a:pPr algn="ctr"/>
            <a:r>
              <a:rPr lang="nl-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machtigste in de Republiek</a:t>
            </a:r>
          </a:p>
          <a:p>
            <a:pPr algn="ctr"/>
            <a:endParaRPr lang="nl-NL" sz="4000" b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nl-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1621 wordt de oorlog </a:t>
            </a:r>
          </a:p>
          <a:p>
            <a:pPr algn="ctr"/>
            <a:r>
              <a:rPr lang="nl-NL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 Spanje hervat</a:t>
            </a:r>
            <a:endParaRPr lang="nl-NL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Tijdelijke aanduiding voor inhoud 3" descr="Van Oldenbarneveldt 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6658" y="2132856"/>
            <a:ext cx="3257550" cy="21621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Afbeelding 10" descr="Van Oldenbarneveldt 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6658" y="4293096"/>
            <a:ext cx="325755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0507E-6 L 0.12309 -0.0631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Weegschaal van de macht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403648" y="2564904"/>
            <a:ext cx="662473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2051720" y="2564904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lijkbenige driehoek 7"/>
          <p:cNvSpPr/>
          <p:nvPr/>
        </p:nvSpPr>
        <p:spPr>
          <a:xfrm>
            <a:off x="539552" y="3573016"/>
            <a:ext cx="3096344" cy="2232248"/>
          </a:xfrm>
          <a:prstGeom prst="triangle">
            <a:avLst>
              <a:gd name="adj" fmla="val 48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7308304" y="2636912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elijkbenige driehoek 9"/>
          <p:cNvSpPr/>
          <p:nvPr/>
        </p:nvSpPr>
        <p:spPr>
          <a:xfrm>
            <a:off x="5796136" y="3573016"/>
            <a:ext cx="3096344" cy="2232248"/>
          </a:xfrm>
          <a:prstGeom prst="triangle">
            <a:avLst>
              <a:gd name="adj" fmla="val 48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427984" y="2708920"/>
            <a:ext cx="504056" cy="3744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Lodewijk X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912" y="4304952"/>
            <a:ext cx="1429464" cy="1500312"/>
          </a:xfrm>
          <a:prstGeom prst="rect">
            <a:avLst/>
          </a:prstGeom>
        </p:spPr>
      </p:pic>
      <p:pic>
        <p:nvPicPr>
          <p:cNvPr id="13" name="Afbeelding 12" descr="Lodewijk X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2019" y="4293096"/>
            <a:ext cx="1104016" cy="151216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915816" y="40770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stadhouder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76056" y="40770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regenten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907704" y="126876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1609: regenten sluiten een wapenstilstand met Spanje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555776" y="126876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1619: Van Oldenbarnevelt wordt onthoofd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1.76729E-6 L 1.38889E-6 -0.14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2614 L 4.44444E-6 -0.13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573 L -0.00382 0.141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6729E-6 L -0.00382 0.14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971 L 5E-6 0.13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563E-6 L -0.00382 -0.147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4157 L -0.00382 -0.120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8876 L -0.00382 -0.144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18274 L -2.77778E-7 -0.150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15197 L 4.44444E-6 0.1811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953 L 0.00399 0.152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2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8089 L -1.66667E-6 0.152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animBg="1"/>
      <p:bldP spid="10" grpId="1" animBg="1"/>
      <p:bldP spid="14" grpId="0"/>
      <p:bldP spid="15" grpId="0"/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6750"/>
            <a:ext cx="5122912" cy="1162050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Stadhouderloos tijdperk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32" y="285626"/>
            <a:ext cx="2775880" cy="369747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1520" y="1978297"/>
            <a:ext cx="8640960" cy="46910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Prins Willem II</a:t>
            </a:r>
            <a:endParaRPr lang="nl-NL" sz="2400" b="1" dirty="0" smtClean="0"/>
          </a:p>
          <a:p>
            <a:pPr lvl="1">
              <a:buFont typeface="Arial" pitchFamily="34" charset="0"/>
              <a:buChar char="•"/>
            </a:pPr>
            <a:r>
              <a:rPr lang="nl-NL" sz="2200" i="1" dirty="0" smtClean="0"/>
              <a:t> </a:t>
            </a:r>
            <a:r>
              <a:rPr lang="nl-NL" sz="2200" dirty="0" smtClean="0"/>
              <a:t>stadhouder</a:t>
            </a:r>
          </a:p>
          <a:p>
            <a:pPr lvl="1">
              <a:buFont typeface="Arial" pitchFamily="34" charset="0"/>
              <a:buChar char="•"/>
            </a:pPr>
            <a:r>
              <a:rPr lang="nl-NL" sz="2200" dirty="0"/>
              <a:t> </a:t>
            </a:r>
            <a:r>
              <a:rPr lang="nl-NL" sz="2200" dirty="0" smtClean="0"/>
              <a:t>wil absolute macht</a:t>
            </a:r>
            <a:endParaRPr lang="nl-NL" sz="22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aanval op Amsterdam</a:t>
            </a:r>
            <a:endParaRPr lang="nl-NL" sz="2400" b="1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verdwaald op de hei </a:t>
            </a:r>
            <a:r>
              <a:rPr lang="nl-NL" sz="2400" b="1" dirty="0" smtClean="0">
                <a:sym typeface="Wingdings" panose="05000000000000000000" pitchFamily="2" charset="2"/>
              </a:rPr>
              <a:t> aanval mislukt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Willem II sterft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Willem III = nieuwe prins = baby</a:t>
            </a:r>
            <a:endParaRPr lang="nl-NL" sz="2400" b="1" dirty="0" smtClean="0"/>
          </a:p>
          <a:p>
            <a:endParaRPr lang="nl-NL" sz="2400" b="1" dirty="0" smtClean="0"/>
          </a:p>
          <a:p>
            <a:pPr>
              <a:buFont typeface="Wingdings"/>
              <a:buChar char="è"/>
            </a:pPr>
            <a:r>
              <a:rPr lang="nl-NL" sz="2400" dirty="0" smtClean="0">
                <a:sym typeface="Wingdings" pitchFamily="2" charset="2"/>
              </a:rPr>
              <a:t>Regenten willen geen stadhouder</a:t>
            </a:r>
            <a:endParaRPr lang="nl-NL" sz="24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nl-NL" sz="2400" dirty="0" smtClean="0">
                <a:sym typeface="Wingdings" pitchFamily="2" charset="2"/>
              </a:rPr>
              <a:t> </a:t>
            </a:r>
            <a:r>
              <a:rPr lang="nl-NL" sz="2400" dirty="0" smtClean="0">
                <a:sym typeface="Wingdings" pitchFamily="2" charset="2"/>
              </a:rPr>
              <a:t>baby Willem III wordt niet benoemd als stadhouder</a:t>
            </a:r>
          </a:p>
          <a:p>
            <a:pPr>
              <a:buFont typeface="Wingdings"/>
              <a:buChar char="è"/>
            </a:pPr>
            <a:r>
              <a:rPr lang="nl-NL" sz="2400" dirty="0" smtClean="0">
                <a:sym typeface="Wingdings" pitchFamily="2" charset="2"/>
              </a:rPr>
              <a:t>Regenten hebben de macht alleen</a:t>
            </a:r>
            <a:endParaRPr lang="nl-NL" sz="2400" dirty="0" smtClean="0">
              <a:sym typeface="Wingdings" pitchFamily="2" charset="2"/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stadhouderloos tijdperk  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32" y="438026"/>
            <a:ext cx="2775880" cy="36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Weegschaal van de macht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403648" y="2564904"/>
            <a:ext cx="662473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2051720" y="2564904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lijkbenige driehoek 7"/>
          <p:cNvSpPr/>
          <p:nvPr/>
        </p:nvSpPr>
        <p:spPr>
          <a:xfrm>
            <a:off x="539552" y="3573016"/>
            <a:ext cx="3096344" cy="2232248"/>
          </a:xfrm>
          <a:prstGeom prst="triangle">
            <a:avLst>
              <a:gd name="adj" fmla="val 48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7308304" y="2636912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elijkbenige driehoek 9"/>
          <p:cNvSpPr/>
          <p:nvPr/>
        </p:nvSpPr>
        <p:spPr>
          <a:xfrm>
            <a:off x="5796136" y="3573016"/>
            <a:ext cx="3096344" cy="2232248"/>
          </a:xfrm>
          <a:prstGeom prst="triangle">
            <a:avLst>
              <a:gd name="adj" fmla="val 48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427984" y="2708920"/>
            <a:ext cx="504056" cy="3744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Lodewijk X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0687" y="4520250"/>
            <a:ext cx="1717169" cy="1285014"/>
          </a:xfrm>
          <a:prstGeom prst="rect">
            <a:avLst/>
          </a:prstGeom>
        </p:spPr>
      </p:pic>
      <p:pic>
        <p:nvPicPr>
          <p:cNvPr id="13" name="Afbeelding 12" descr="Lodewijk X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055" y="4509120"/>
            <a:ext cx="1065268" cy="129614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915816" y="40770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stadhouder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76056" y="40770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regenten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627784" y="134076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1650: begin stadhouderloos tijdperk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275856" y="13407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1672: het Rampjaar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1.76729E-6 L 1.38889E-6 -0.14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2614 L 4.44444E-6 -0.13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573 L -0.00382 0.141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6729E-6 L -0.00382 0.14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971 L 5E-6 0.13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563E-6 L -0.00382 -0.147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4157 L -0.00382 -0.120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8876 L -0.00382 -0.144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18274 L -2.77778E-7 -0.150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15197 L 4.44444E-6 0.1811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953 L 0.00399 0.152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2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8089 L -1.66667E-6 0.152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animBg="1"/>
      <p:bldP spid="10" grpId="1" animBg="1"/>
      <p:bldP spid="14" grpId="0"/>
      <p:bldP spid="15" grpId="0"/>
      <p:bldP spid="17" grpId="0"/>
      <p:bldP spid="17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1640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1660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1680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1620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7956376" y="1008668"/>
            <a:ext cx="0" cy="17002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704348" y="980728"/>
            <a:ext cx="36004" cy="4680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3995936" y="980728"/>
            <a:ext cx="0" cy="4680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6156176" y="5661248"/>
            <a:ext cx="2808312" cy="923330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1685</a:t>
            </a:r>
          </a:p>
          <a:p>
            <a:r>
              <a:rPr lang="nl-NL" b="1" dirty="0" smtClean="0"/>
              <a:t>Jacobus II wil Engeland als een absoluut vorst regeren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7812360" y="2708920"/>
            <a:ext cx="1259632" cy="892552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1688</a:t>
            </a:r>
          </a:p>
          <a:p>
            <a:r>
              <a:rPr lang="nl-NL" sz="1700" b="1" i="1" dirty="0" smtClean="0"/>
              <a:t>“</a:t>
            </a:r>
            <a:r>
              <a:rPr lang="nl-NL" sz="1700" b="1" i="1" dirty="0" err="1" smtClean="0"/>
              <a:t>Glorious</a:t>
            </a:r>
            <a:r>
              <a:rPr lang="nl-NL" sz="1700" b="1" i="1" dirty="0" smtClean="0"/>
              <a:t> </a:t>
            </a:r>
            <a:r>
              <a:rPr lang="nl-NL" sz="1700" b="1" i="1" dirty="0" err="1" smtClean="0"/>
              <a:t>Revolution</a:t>
            </a:r>
            <a:r>
              <a:rPr lang="nl-NL" sz="1700" b="1" i="1" dirty="0" smtClean="0"/>
              <a:t>”</a:t>
            </a:r>
            <a:endParaRPr lang="nl-NL" sz="1700" i="1" dirty="0"/>
          </a:p>
        </p:txBody>
      </p:sp>
      <p:sp>
        <p:nvSpPr>
          <p:cNvPr id="42" name="Tekstvak 41"/>
          <p:cNvSpPr txBox="1"/>
          <p:nvPr/>
        </p:nvSpPr>
        <p:spPr>
          <a:xfrm>
            <a:off x="2699792" y="5661248"/>
            <a:ext cx="2160240" cy="92333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1643</a:t>
            </a:r>
          </a:p>
          <a:p>
            <a:r>
              <a:rPr lang="nl-NL" b="1" dirty="0" smtClean="0"/>
              <a:t>Lodewijk XIV wordt koning van Frankrijk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5508104" y="980728"/>
            <a:ext cx="0" cy="3600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4283968" y="4593902"/>
            <a:ext cx="3024336" cy="92333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1661</a:t>
            </a:r>
          </a:p>
          <a:p>
            <a:r>
              <a:rPr lang="nl-NL" b="1" dirty="0" smtClean="0"/>
              <a:t>Lodewijk XIV gaat als een absoluut vorst regeren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1907704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2876743"/>
            <a:ext cx="2160240" cy="923330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1619</a:t>
            </a:r>
          </a:p>
          <a:p>
            <a:r>
              <a:rPr lang="nl-NL" b="1" dirty="0" smtClean="0"/>
              <a:t>Van </a:t>
            </a:r>
            <a:r>
              <a:rPr lang="nl-NL" b="1" dirty="0" err="1" smtClean="0"/>
              <a:t>Oldenbarnevelt</a:t>
            </a:r>
            <a:r>
              <a:rPr lang="nl-NL" b="1" dirty="0" smtClean="0"/>
              <a:t> krijgt de doodstraf</a:t>
            </a:r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2411760" y="1484784"/>
            <a:ext cx="21602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rgbClr val="FF0000"/>
                </a:solidFill>
              </a:rPr>
              <a:t>Stadhouders prins </a:t>
            </a:r>
            <a:r>
              <a:rPr lang="nl-NL" sz="1200" b="1" dirty="0" err="1" smtClean="0">
                <a:solidFill>
                  <a:srgbClr val="FF0000"/>
                </a:solidFill>
              </a:rPr>
              <a:t>Frederik-Hendrik</a:t>
            </a:r>
            <a:r>
              <a:rPr lang="nl-NL" sz="1200" b="1" dirty="0" smtClean="0">
                <a:solidFill>
                  <a:srgbClr val="FF0000"/>
                </a:solidFill>
              </a:rPr>
              <a:t> en Willem II</a:t>
            </a:r>
          </a:p>
        </p:txBody>
      </p:sp>
      <p:sp>
        <p:nvSpPr>
          <p:cNvPr id="29" name="Rechthoek 28"/>
          <p:cNvSpPr/>
          <p:nvPr/>
        </p:nvSpPr>
        <p:spPr>
          <a:xfrm>
            <a:off x="4572000" y="1484784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accent1"/>
                </a:solidFill>
              </a:rPr>
              <a:t>stadhouderloos tijdperk</a:t>
            </a:r>
            <a:endParaRPr lang="nl-NL" sz="1400" b="1" dirty="0">
              <a:solidFill>
                <a:schemeClr val="accent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51520" y="1484784"/>
            <a:ext cx="21602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Stadhouder prins Maurits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6516216" y="1484784"/>
            <a:ext cx="24482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Stadhouder prins Willem III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4139952" y="2564904"/>
            <a:ext cx="1224136" cy="1200329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1650</a:t>
            </a:r>
          </a:p>
          <a:p>
            <a:r>
              <a:rPr lang="nl-NL" b="1" dirty="0" smtClean="0"/>
              <a:t>Mislukte aanval van Willem II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572000" y="980728"/>
            <a:ext cx="0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5940152" y="2492896"/>
            <a:ext cx="1584176" cy="646331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1672</a:t>
            </a:r>
          </a:p>
          <a:p>
            <a:r>
              <a:rPr lang="nl-NL" b="1" dirty="0" smtClean="0"/>
              <a:t>Het Rampjaar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6516216" y="9807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35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507288" cy="57606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chemeClr val="bg1"/>
                </a:solidFill>
              </a:rPr>
              <a:t>Wat? 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nl-NL" sz="2400" b="1" dirty="0" smtClean="0"/>
              <a:t>Waarom had Lodewijk XIV alle macht (</a:t>
            </a:r>
            <a:r>
              <a:rPr lang="nl-NL" sz="2400" b="1" dirty="0" smtClean="0">
                <a:solidFill>
                  <a:schemeClr val="bg1"/>
                </a:solidFill>
              </a:rPr>
              <a:t>absolutisme-ministers</a:t>
            </a:r>
            <a:r>
              <a:rPr lang="nl-NL" sz="2400" b="1" dirty="0" smtClean="0"/>
              <a:t>)?</a:t>
            </a:r>
            <a:endParaRPr lang="nl-NL" sz="2400" b="1" dirty="0"/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nl-NL" sz="2400" b="1" dirty="0" smtClean="0"/>
              <a:t>Waarom wilde het Engelse parlement van de </a:t>
            </a:r>
            <a:r>
              <a:rPr lang="nl-NL" sz="2400" b="1" dirty="0"/>
              <a:t>koning af </a:t>
            </a:r>
            <a:r>
              <a:rPr lang="nl-NL" sz="2400" b="1" dirty="0" smtClean="0"/>
              <a:t>(</a:t>
            </a:r>
            <a:r>
              <a:rPr lang="nl-NL" sz="2400" b="1" dirty="0" err="1" smtClean="0">
                <a:solidFill>
                  <a:schemeClr val="bg1"/>
                </a:solidFill>
              </a:rPr>
              <a:t>Glorious</a:t>
            </a:r>
            <a:r>
              <a:rPr lang="nl-NL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</a:rPr>
              <a:t>Revolution</a:t>
            </a:r>
            <a:r>
              <a:rPr lang="nl-NL" sz="2400" b="1" dirty="0" smtClean="0"/>
              <a:t>)?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nl-NL" sz="2400" b="1" dirty="0" smtClean="0"/>
              <a:t>Waarom had koning William niet alle macht (</a:t>
            </a:r>
            <a:r>
              <a:rPr lang="nl-NL" sz="2400" b="1" dirty="0" smtClean="0">
                <a:solidFill>
                  <a:schemeClr val="bg1"/>
                </a:solidFill>
              </a:rPr>
              <a:t>Bill of </a:t>
            </a:r>
            <a:r>
              <a:rPr lang="nl-NL" sz="2400" b="1" dirty="0" err="1" smtClean="0">
                <a:solidFill>
                  <a:schemeClr val="bg1"/>
                </a:solidFill>
              </a:rPr>
              <a:t>Rights</a:t>
            </a:r>
            <a:r>
              <a:rPr lang="nl-NL" sz="2400" b="1" dirty="0" smtClean="0"/>
              <a:t>)?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chemeClr val="bg1"/>
                </a:solidFill>
              </a:rPr>
              <a:t>Hoe?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nl-NL" sz="2400" b="1" dirty="0" err="1" smtClean="0"/>
              <a:t>Powerpoint</a:t>
            </a:r>
            <a:r>
              <a:rPr lang="nl-NL" sz="2400" b="1" dirty="0" smtClean="0"/>
              <a:t> 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nl-NL" sz="2400" b="1" dirty="0" smtClean="0"/>
              <a:t>Vragen uit het boek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chemeClr val="bg1"/>
                </a:solidFill>
              </a:rPr>
              <a:t>Waarom?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nl-NL" sz="2400" b="1" dirty="0" smtClean="0"/>
              <a:t>Kern van paragraaf 2.1</a:t>
            </a:r>
            <a:endParaRPr lang="nl-NL" sz="240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Lesdoel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vandaag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fbeelding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29" y="3717032"/>
            <a:ext cx="2117747" cy="30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Planeten om de 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92909"/>
            <a:ext cx="4067944" cy="2288219"/>
          </a:xfrm>
          <a:prstGeom prst="rect">
            <a:avLst/>
          </a:prstGeom>
        </p:spPr>
      </p:pic>
      <p:pic>
        <p:nvPicPr>
          <p:cNvPr id="13" name="Afbeelding 12" descr="Planeten om de 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717031"/>
            <a:ext cx="2049211" cy="29137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XIV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driehoekshandel2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27784" y="1219580"/>
            <a:ext cx="3816424" cy="5426478"/>
          </a:xfrm>
        </p:spPr>
      </p:pic>
      <p:sp>
        <p:nvSpPr>
          <p:cNvPr id="5" name="Tekstvak 4"/>
          <p:cNvSpPr txBox="1"/>
          <p:nvPr/>
        </p:nvSpPr>
        <p:spPr>
          <a:xfrm>
            <a:off x="539552" y="1268760"/>
            <a:ext cx="4824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Koning van Frankrijk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Alle macht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geen tegenspraak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alleen advies van </a:t>
            </a:r>
            <a:r>
              <a:rPr lang="nl-NL" sz="2400" b="1" dirty="0" smtClean="0">
                <a:solidFill>
                  <a:schemeClr val="bg1"/>
                </a:solidFill>
              </a:rPr>
              <a:t>ministers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Absolutisme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De Zonnekoning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</a:t>
            </a:r>
            <a:r>
              <a:rPr lang="nl-NL" sz="2400" b="1" i="1" dirty="0" err="1" smtClean="0"/>
              <a:t>Roi</a:t>
            </a:r>
            <a:r>
              <a:rPr lang="nl-NL" sz="2400" b="1" i="1" dirty="0" smtClean="0"/>
              <a:t> </a:t>
            </a:r>
            <a:r>
              <a:rPr lang="nl-NL" sz="2400" b="1" i="1" dirty="0" err="1" smtClean="0"/>
              <a:t>Soleil</a:t>
            </a:r>
            <a:endParaRPr lang="nl-NL" sz="2400" b="1" i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alles draaide om Lodewijk XIV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Gods wil </a:t>
            </a:r>
          </a:p>
          <a:p>
            <a:endParaRPr lang="nl-NL" dirty="0"/>
          </a:p>
        </p:txBody>
      </p:sp>
      <p:pic>
        <p:nvPicPr>
          <p:cNvPr id="12" name="Afbeelding 11" descr="Kroon Koning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556792"/>
            <a:ext cx="1296144" cy="1023954"/>
          </a:xfrm>
          <a:prstGeom prst="rect">
            <a:avLst/>
          </a:prstGeom>
        </p:spPr>
      </p:pic>
      <p:pic>
        <p:nvPicPr>
          <p:cNvPr id="11" name="Afbeelding 10" descr="Planeten om de z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052736"/>
            <a:ext cx="2088232" cy="1622854"/>
          </a:xfrm>
          <a:prstGeom prst="rect">
            <a:avLst/>
          </a:prstGeom>
        </p:spPr>
      </p:pic>
      <p:pic>
        <p:nvPicPr>
          <p:cNvPr id="14" name="Afbeelding 13" descr="Planeten om de z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3608" y="2780928"/>
            <a:ext cx="2088232" cy="2088232"/>
          </a:xfrm>
          <a:prstGeom prst="rect">
            <a:avLst/>
          </a:prstGeom>
        </p:spPr>
      </p:pic>
      <p:pic>
        <p:nvPicPr>
          <p:cNvPr id="15" name="Afbeelding 14" descr="roi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3568" y="1412776"/>
            <a:ext cx="990600" cy="1323975"/>
          </a:xfrm>
          <a:prstGeom prst="rect">
            <a:avLst/>
          </a:prstGeom>
        </p:spPr>
      </p:pic>
      <p:pic>
        <p:nvPicPr>
          <p:cNvPr id="16" name="Afbeelding 15" descr="roi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57864" y="4332268"/>
            <a:ext cx="990600" cy="1101615"/>
          </a:xfrm>
          <a:prstGeom prst="rect">
            <a:avLst/>
          </a:prstGeom>
        </p:spPr>
      </p:pic>
      <p:pic>
        <p:nvPicPr>
          <p:cNvPr id="17" name="Afbeelding 16" descr="roi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73488" y="4203199"/>
            <a:ext cx="990600" cy="12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073 3.7037E-6 C 0.23525 3.7037E-6 0.33959 0.11018 0.33959 0.24537 C 0.33959 0.38078 0.23525 0.4912 0.1073 0.4912 C -0.02083 0.4912 -0.125 0.38078 -0.125 0.24537 C -0.125 0.11018 -0.02083 3.7037E-6 0.1073 3.7037E-6 Z " pathEditMode="relative" rAng="0" ptsTypes="AAAAA">
                                      <p:cBhvr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6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68 0.00532 C -0.14305 0.12801 -0.275 0.15208 -0.34791 0.05764 C -0.42083 -0.03588 -0.40833 -0.2125 -0.31927 -0.33519 C -0.2302 -0.4581 -0.09826 -0.48148 -0.02534 -0.38727 C 0.04775 -0.29352 0.03455 -0.11713 -0.05468 0.00532 Z " pathEditMode="relative" rAng="8040000" ptsTypes="AAAAA">
                                      <p:cBhvr>
                                        <p:cTn id="8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1703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68 -0.1162 C -0.01754 -0.28426 0.04322 -0.43958 0.14253 -0.4625 C 0.24079 -0.48542 0.33906 -0.36806 0.36128 -0.2 C 0.38333 -0.03171 0.32031 0.12431 0.22291 0.14699 C 0.12482 0.17014 0.02691 0.05208 0.00468 -0.1162 Z " pathEditMode="relative" rAng="15600000" ptsTypes="AAAAA">
                                      <p:cBhvr>
                                        <p:cTn id="8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5714E-6 L 8.33333E-7 0.28221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Weegschaal van de macht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403648" y="2564904"/>
            <a:ext cx="662473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2051720" y="2636912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lijkbenige driehoek 7"/>
          <p:cNvSpPr/>
          <p:nvPr/>
        </p:nvSpPr>
        <p:spPr>
          <a:xfrm>
            <a:off x="539552" y="3573016"/>
            <a:ext cx="3096344" cy="2232248"/>
          </a:xfrm>
          <a:prstGeom prst="triangle">
            <a:avLst>
              <a:gd name="adj" fmla="val 48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7308304" y="2636912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elijkbenige driehoek 9"/>
          <p:cNvSpPr/>
          <p:nvPr/>
        </p:nvSpPr>
        <p:spPr>
          <a:xfrm>
            <a:off x="5796136" y="3573016"/>
            <a:ext cx="3096344" cy="2232248"/>
          </a:xfrm>
          <a:prstGeom prst="triangle">
            <a:avLst>
              <a:gd name="adj" fmla="val 48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427984" y="2708920"/>
            <a:ext cx="504056" cy="3744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Lodewijk X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77072"/>
            <a:ext cx="1224136" cy="1740568"/>
          </a:xfrm>
          <a:prstGeom prst="rect">
            <a:avLst/>
          </a:prstGeom>
        </p:spPr>
      </p:pic>
      <p:pic>
        <p:nvPicPr>
          <p:cNvPr id="13" name="Afbeelding 12" descr="Lodewijk X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129304"/>
            <a:ext cx="1224136" cy="163610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059832" y="40770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220072" y="40770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koning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uffin\AppData\Local\Microsoft\Windows\Temporary Internet Files\Content.IE5\JHBBTPLY\angry-smiley-smal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09120"/>
            <a:ext cx="1126430" cy="1137808"/>
          </a:xfrm>
          <a:prstGeom prst="rect">
            <a:avLst/>
          </a:prstGeom>
          <a:noFill/>
        </p:spPr>
      </p:pic>
      <p:pic>
        <p:nvPicPr>
          <p:cNvPr id="1028" name="Picture 4" descr="C:\Users\Ruffin\AppData\Local\Microsoft\Windows\Temporary Internet Files\Content.IE5\9QSQ92IE\A_Smile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1251365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1.76729E-6 L 1.38889E-6 -0.14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2614 L 4.44444E-6 -0.13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573 L -0.00382 0.14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6729E-6 L -0.00382 0.14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971 L 5E-6 0.13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563E-6 L -0.00382 -0.14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eBrun_Louis_XIV_at_Douai_in_the_War_of_Devolution_1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2104" y="1923048"/>
            <a:ext cx="4836160" cy="3707407"/>
          </a:xfrm>
          <a:prstGeom prst="rect">
            <a:avLst/>
          </a:prstGeom>
        </p:spPr>
      </p:pic>
      <p:pic>
        <p:nvPicPr>
          <p:cNvPr id="5" name="Afbeelding 4" descr="LeBrun_Louis_XIV_at_Douai_in_the_War_of_Devolution_1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330" y="1916832"/>
            <a:ext cx="4552955" cy="3707407"/>
          </a:xfrm>
          <a:prstGeom prst="rect">
            <a:avLst/>
          </a:prstGeom>
        </p:spPr>
      </p:pic>
      <p:pic>
        <p:nvPicPr>
          <p:cNvPr id="6" name="Afbeelding 5" descr="LeBrun_Louis_XIV_at_Douai_in_the_War_of_Devolution_1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7740" y="1916832"/>
            <a:ext cx="4212962" cy="37074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 descr="LeBrun_Louis_XIV_at_Douai_in_the_War_of_Devolution_1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581368"/>
            <a:ext cx="4836160" cy="4439920"/>
          </a:xfrm>
          <a:prstGeom prst="rect">
            <a:avLst/>
          </a:prstGeom>
        </p:spPr>
      </p:pic>
      <p:pic>
        <p:nvPicPr>
          <p:cNvPr id="7" name="Afbeelding 6" descr="dubo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2060848"/>
            <a:ext cx="9082469" cy="388843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27784" y="62373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Vervolging van protestanten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9577E-6 L 0.31042 -0.284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8314E-6 L -0.33385 0.26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3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00023E-6 L 0.37344 0.265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13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0023E-6 L -0.35122 -0.270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Weegschaal van de macht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184482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Frankrijk:	koning			</a:t>
            </a:r>
            <a:r>
              <a:rPr lang="nl-NL" sz="2400" b="1" dirty="0" smtClean="0">
                <a:sym typeface="Wingdings" pitchFamily="2" charset="2"/>
              </a:rPr>
              <a:t>		adel</a:t>
            </a:r>
            <a:endParaRPr lang="nl-NL" sz="24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23528" y="285293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Engeland:	koning			</a:t>
            </a:r>
            <a:r>
              <a:rPr lang="nl-NL" sz="2400" b="1" dirty="0" smtClean="0">
                <a:sym typeface="Wingdings" pitchFamily="2" charset="2"/>
              </a:rPr>
              <a:t>		parlement</a:t>
            </a: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2123728" y="234888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absolutisme</a:t>
            </a:r>
            <a:r>
              <a:rPr lang="nl-NL" sz="2400" b="1" dirty="0" smtClean="0"/>
              <a:t>		</a:t>
            </a:r>
            <a:r>
              <a:rPr lang="nl-NL" sz="2400" b="1" dirty="0" smtClean="0">
                <a:sym typeface="Wingdings" pitchFamily="2" charset="2"/>
              </a:rPr>
              <a:t>		tegenstanders</a:t>
            </a:r>
            <a:endParaRPr lang="nl-NL" sz="2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156176" y="6237312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Willem III van Oranje</a:t>
            </a:r>
            <a:endParaRPr lang="nl-NL" sz="2400" b="1" dirty="0"/>
          </a:p>
        </p:txBody>
      </p:sp>
      <p:pic>
        <p:nvPicPr>
          <p:cNvPr id="8" name="Afbeelding 7" descr="1106354-william_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35885"/>
            <a:ext cx="2289051" cy="277138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331640" y="623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Jacobus II van Engeland</a:t>
            </a:r>
            <a:endParaRPr lang="nl-NL" sz="2400" b="1" dirty="0"/>
          </a:p>
        </p:txBody>
      </p:sp>
      <p:pic>
        <p:nvPicPr>
          <p:cNvPr id="10" name="Afbeelding 9" descr="1106354-william_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1976" y="3429000"/>
            <a:ext cx="2192474" cy="2771386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691680" y="62373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William and Mary</a:t>
            </a:r>
            <a:endParaRPr lang="nl-NL" sz="2400" b="1" dirty="0"/>
          </a:p>
        </p:txBody>
      </p:sp>
      <p:pic>
        <p:nvPicPr>
          <p:cNvPr id="12" name="Afbeelding 11" descr="1106354-william_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6636" y="3429000"/>
            <a:ext cx="2007618" cy="277138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660232" y="620769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Bill of </a:t>
            </a:r>
            <a:r>
              <a:rPr lang="nl-NL" sz="2400" b="1" dirty="0" err="1" smtClean="0"/>
              <a:t>Rights</a:t>
            </a:r>
            <a:endParaRPr lang="nl-NL" sz="2400" b="1" dirty="0"/>
          </a:p>
        </p:txBody>
      </p:sp>
      <p:sp>
        <p:nvSpPr>
          <p:cNvPr id="15" name="Rechthoek 14"/>
          <p:cNvSpPr/>
          <p:nvPr/>
        </p:nvSpPr>
        <p:spPr>
          <a:xfrm rot="1261808">
            <a:off x="4062533" y="4396921"/>
            <a:ext cx="4620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nl-NL" sz="3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Glorious</a:t>
            </a:r>
            <a:r>
              <a:rPr lang="nl-NL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nl-NL" sz="3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revolution</a:t>
            </a:r>
            <a:r>
              <a:rPr lang="nl-NL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nl-NL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Vermenigvuldigen 15"/>
          <p:cNvSpPr/>
          <p:nvPr/>
        </p:nvSpPr>
        <p:spPr>
          <a:xfrm>
            <a:off x="2123728" y="2276872"/>
            <a:ext cx="1512168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1106354-william_i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429000"/>
            <a:ext cx="2289051" cy="278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9718E-6 L -0.51892 0.00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34E-6 L -0.50973 -0.00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-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7" grpId="1"/>
      <p:bldP spid="7" grpId="2"/>
      <p:bldP spid="9" grpId="0"/>
      <p:bldP spid="9" grpId="1"/>
      <p:bldP spid="11" grpId="0"/>
      <p:bldP spid="14" grpId="0"/>
      <p:bldP spid="15" grpId="0"/>
      <p:bldP spid="15" grpId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Regenten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 descr="regen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20688"/>
            <a:ext cx="4582094" cy="256402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1520" y="1978297"/>
            <a:ext cx="8640960" cy="46910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Bestuurders in de Republiek</a:t>
            </a:r>
          </a:p>
          <a:p>
            <a:pPr lvl="1">
              <a:buFont typeface="Arial" pitchFamily="34" charset="0"/>
              <a:buChar char="•"/>
            </a:pPr>
            <a:r>
              <a:rPr lang="nl-NL" sz="2200" i="1" dirty="0" smtClean="0"/>
              <a:t> Steden</a:t>
            </a:r>
          </a:p>
          <a:p>
            <a:pPr lvl="1">
              <a:buFont typeface="Arial" pitchFamily="34" charset="0"/>
              <a:buChar char="•"/>
            </a:pPr>
            <a:r>
              <a:rPr lang="nl-NL" sz="2200" i="1" dirty="0" smtClean="0"/>
              <a:t> Gewestelijke Staten</a:t>
            </a:r>
          </a:p>
          <a:p>
            <a:pPr lvl="1">
              <a:buFont typeface="Arial" pitchFamily="34" charset="0"/>
              <a:buChar char="•"/>
            </a:pPr>
            <a:r>
              <a:rPr lang="nl-NL" sz="2200" i="1" dirty="0" smtClean="0"/>
              <a:t> Staten-Generaal</a:t>
            </a:r>
          </a:p>
          <a:p>
            <a:pPr lvl="1">
              <a:buFont typeface="Arial" pitchFamily="34" charset="0"/>
              <a:buChar char="•"/>
            </a:pPr>
            <a:r>
              <a:rPr lang="nl-NL" sz="2200" i="1" dirty="0" smtClean="0"/>
              <a:t> Maar ook: bedrijven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Altijd uit de rijkste families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Bestuursfuncties vaak van vader op zoon</a:t>
            </a:r>
          </a:p>
          <a:p>
            <a:endParaRPr lang="nl-NL" sz="2400" b="1" dirty="0" smtClean="0"/>
          </a:p>
          <a:p>
            <a:pPr>
              <a:buFont typeface="Wingdings"/>
              <a:buChar char="è"/>
            </a:pPr>
            <a:r>
              <a:rPr lang="nl-NL" sz="2400" dirty="0" smtClean="0">
                <a:sym typeface="Wingdings" pitchFamily="2" charset="2"/>
              </a:rPr>
              <a:t>er ontstaat een kleine groep superrijken</a:t>
            </a:r>
          </a:p>
          <a:p>
            <a:pPr>
              <a:buFont typeface="Wingdings"/>
              <a:buChar char="è"/>
            </a:pPr>
            <a:r>
              <a:rPr lang="nl-NL" sz="2400" dirty="0" smtClean="0">
                <a:sym typeface="Wingdings" pitchFamily="2" charset="2"/>
              </a:rPr>
              <a:t> deze families hebben alle belangrijke bestuursfuncties</a:t>
            </a: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oligarchie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188640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“Soms werd zelfs een baby benoemd in een belangrijke functie”</a:t>
            </a:r>
          </a:p>
          <a:p>
            <a:endParaRPr lang="nl-NL" sz="2400" i="1" dirty="0" smtClean="0">
              <a:sym typeface="Wingdings" pitchFamily="2" charset="2"/>
            </a:endParaRPr>
          </a:p>
          <a:p>
            <a:r>
              <a:rPr lang="nl-NL" sz="2400" dirty="0" smtClean="0">
                <a:sym typeface="Wingdings" pitchFamily="2" charset="2"/>
              </a:rPr>
              <a:t>De mensen dachten: </a:t>
            </a:r>
          </a:p>
          <a:p>
            <a:r>
              <a:rPr lang="nl-NL" sz="2400" dirty="0" smtClean="0">
                <a:sym typeface="Wingdings" pitchFamily="2" charset="2"/>
              </a:rPr>
              <a:t>als je vader een goed bestuurder is, dan ben jij waarschijnlijk ook goed als bestuurder.</a:t>
            </a:r>
          </a:p>
          <a:p>
            <a:endParaRPr lang="nl-NL" sz="2400" i="1" dirty="0" smtClean="0">
              <a:sym typeface="Wingdings" pitchFamily="2" charset="2"/>
            </a:endParaRPr>
          </a:p>
          <a:p>
            <a:endParaRPr lang="nl-NL" sz="2400" dirty="0" smtClean="0">
              <a:sym typeface="Wingdings" pitchFamily="2" charset="2"/>
            </a:endParaRPr>
          </a:p>
          <a:p>
            <a:endParaRPr lang="nl-NL" sz="2400" dirty="0" smtClean="0">
              <a:sym typeface="Wingdings" pitchFamily="2" charset="2"/>
            </a:endParaRPr>
          </a:p>
          <a:p>
            <a:endParaRPr lang="nl-NL" sz="2400" dirty="0" smtClean="0">
              <a:sym typeface="Wingdings" pitchFamily="2" charset="2"/>
            </a:endParaRPr>
          </a:p>
          <a:p>
            <a:endParaRPr lang="nl-NL" sz="2400" dirty="0" smtClean="0">
              <a:sym typeface="Wingdings" pitchFamily="2" charset="2"/>
            </a:endParaRPr>
          </a:p>
          <a:p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Vind je dat raar?</a:t>
            </a:r>
          </a:p>
          <a:p>
            <a:endParaRPr lang="nl-NL" sz="2400" dirty="0" smtClean="0">
              <a:sym typeface="Wingdings" pitchFamily="2" charset="2"/>
            </a:endParaRPr>
          </a:p>
          <a:p>
            <a:endParaRPr lang="nl-NL" sz="2400" dirty="0" smtClean="0">
              <a:sym typeface="Wingdings" pitchFamily="2" charset="2"/>
            </a:endParaRPr>
          </a:p>
          <a:p>
            <a:endParaRPr lang="nl-NL" sz="2400" dirty="0" smtClean="0">
              <a:sym typeface="Wingdings" pitchFamily="2" charset="2"/>
            </a:endParaRPr>
          </a:p>
          <a:p>
            <a:r>
              <a:rPr lang="nl-NL" sz="2400" dirty="0" smtClean="0">
                <a:sym typeface="Wingdings" pitchFamily="2" charset="2"/>
              </a:rPr>
              <a:t>Kijk dan eens naar dit voorbeeld </a:t>
            </a:r>
          </a:p>
          <a:p>
            <a:r>
              <a:rPr lang="nl-NL" sz="2400" dirty="0" smtClean="0">
                <a:sym typeface="Wingdings" pitchFamily="2" charset="2"/>
              </a:rPr>
              <a:t>uit onze tijd……</a:t>
            </a:r>
          </a:p>
          <a:p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endParaRPr lang="nl-NL" dirty="0"/>
          </a:p>
        </p:txBody>
      </p:sp>
      <p:pic>
        <p:nvPicPr>
          <p:cNvPr id="3" name="Picture 6" descr="PB21012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2564904"/>
            <a:ext cx="4790786" cy="358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467544" y="5949280"/>
            <a:ext cx="2561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Goede docent</a:t>
            </a:r>
            <a:endParaRPr lang="nl-NL" sz="28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266353" y="4221088"/>
            <a:ext cx="26703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Mag hij </a:t>
            </a:r>
          </a:p>
          <a:p>
            <a:pPr algn="ctr"/>
            <a:r>
              <a:rPr lang="nl-NL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Automatisch</a:t>
            </a:r>
          </a:p>
          <a:p>
            <a:pPr algn="ctr"/>
            <a:r>
              <a:rPr lang="nl-NL" sz="2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De nieuwe</a:t>
            </a:r>
          </a:p>
          <a:p>
            <a:pPr algn="ctr"/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Docent worden?</a:t>
            </a:r>
            <a:endParaRPr lang="nl-NL" sz="2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582083" y="2852936"/>
            <a:ext cx="25619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Zoon van een </a:t>
            </a:r>
          </a:p>
          <a:p>
            <a:pPr algn="ctr"/>
            <a:r>
              <a:rPr lang="nl-NL" sz="28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Goede docent</a:t>
            </a:r>
            <a:endParaRPr lang="nl-NL" sz="28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 zeer goede voetballers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 descr="Diego Marado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69341"/>
            <a:ext cx="3096344" cy="4470657"/>
          </a:xfrm>
        </p:spPr>
      </p:pic>
      <p:pic>
        <p:nvPicPr>
          <p:cNvPr id="6" name="Tijdelijke aanduiding voor inhoud 5" descr="Sergio Aguë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7651" y="1600200"/>
            <a:ext cx="2699697" cy="4525963"/>
          </a:xfrm>
        </p:spPr>
      </p:pic>
      <p:sp>
        <p:nvSpPr>
          <p:cNvPr id="8" name="Rechthoek 7"/>
          <p:cNvSpPr/>
          <p:nvPr/>
        </p:nvSpPr>
        <p:spPr>
          <a:xfrm>
            <a:off x="899592" y="5229200"/>
            <a:ext cx="3162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Maradona</a:t>
            </a:r>
            <a:endParaRPr lang="nl-N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597547" y="5229200"/>
            <a:ext cx="2263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Aguëro</a:t>
            </a:r>
            <a:endParaRPr lang="nl-N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Afbeelding 6" descr="Benjamin Agu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" y="381000"/>
            <a:ext cx="77343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551</Words>
  <Application>Microsoft Office PowerPoint</Application>
  <PresentationFormat>Diavoorstelling (4:3)</PresentationFormat>
  <Paragraphs>160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Edwardian Script ITC</vt:lpstr>
      <vt:lpstr>Symbol</vt:lpstr>
      <vt:lpstr>Wingdings</vt:lpstr>
      <vt:lpstr>Kantoorthema</vt:lpstr>
      <vt:lpstr>Machthebbers in Europa</vt:lpstr>
      <vt:lpstr>Lesdoel vandaag</vt:lpstr>
      <vt:lpstr>Lodewijk XIV</vt:lpstr>
      <vt:lpstr>Weegschaal van de macht</vt:lpstr>
      <vt:lpstr>Oorlogen</vt:lpstr>
      <vt:lpstr>Weegschaal van de macht</vt:lpstr>
      <vt:lpstr>Regenten</vt:lpstr>
      <vt:lpstr>PowerPoint-presentatie</vt:lpstr>
      <vt:lpstr>Twee zeer goede voetballers</vt:lpstr>
      <vt:lpstr>PowerPoint-presentatie</vt:lpstr>
      <vt:lpstr>PowerPoint-presentatie</vt:lpstr>
      <vt:lpstr>PowerPoint-presentatie</vt:lpstr>
      <vt:lpstr>1619: Van Oldenbarneveldt onthoofd</vt:lpstr>
      <vt:lpstr>Weegschaal van de macht</vt:lpstr>
      <vt:lpstr>Stadhouderloos tijdperk</vt:lpstr>
      <vt:lpstr>Weegschaal van de macht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135</cp:revision>
  <dcterms:created xsi:type="dcterms:W3CDTF">2011-09-12T12:30:35Z</dcterms:created>
  <dcterms:modified xsi:type="dcterms:W3CDTF">2016-12-17T23:36:32Z</dcterms:modified>
</cp:coreProperties>
</file>